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84" r:id="rId14"/>
    <p:sldId id="283" r:id="rId15"/>
    <p:sldId id="281" r:id="rId16"/>
    <p:sldId id="282" r:id="rId17"/>
    <p:sldId id="268" r:id="rId18"/>
    <p:sldId id="286" r:id="rId19"/>
    <p:sldId id="285" r:id="rId20"/>
    <p:sldId id="287" r:id="rId21"/>
    <p:sldId id="288" r:id="rId22"/>
    <p:sldId id="270" r:id="rId23"/>
  </p:sldIdLst>
  <p:sldSz cx="18288000" cy="10287000"/>
  <p:notesSz cx="6858000" cy="9144000"/>
  <p:embeddedFontLst>
    <p:embeddedFont>
      <p:font typeface="Arial Black" panose="020B0A04020102020204" pitchFamily="34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ophila murphy S" userId="7fb972c1c8d22d0b" providerId="LiveId" clId="{3DB311CB-4515-4EAD-ADAD-13B897947AD7}"/>
    <pc:docChg chg="modSld">
      <pc:chgData name="theophila murphy S" userId="7fb972c1c8d22d0b" providerId="LiveId" clId="{3DB311CB-4515-4EAD-ADAD-13B897947AD7}" dt="2025-08-29T09:14:13.528" v="14" actId="1036"/>
      <pc:docMkLst>
        <pc:docMk/>
      </pc:docMkLst>
      <pc:sldChg chg="modSp mod">
        <pc:chgData name="theophila murphy S" userId="7fb972c1c8d22d0b" providerId="LiveId" clId="{3DB311CB-4515-4EAD-ADAD-13B897947AD7}" dt="2025-08-29T03:59:37.875" v="7" actId="20577"/>
        <pc:sldMkLst>
          <pc:docMk/>
          <pc:sldMk cId="0" sldId="256"/>
        </pc:sldMkLst>
        <pc:spChg chg="mod">
          <ac:chgData name="theophila murphy S" userId="7fb972c1c8d22d0b" providerId="LiveId" clId="{3DB311CB-4515-4EAD-ADAD-13B897947AD7}" dt="2025-08-29T03:59:37.875" v="7" actId="20577"/>
          <ac:spMkLst>
            <pc:docMk/>
            <pc:sldMk cId="0" sldId="256"/>
            <ac:spMk id="5" creationId="{D7259072-DE3E-614B-A91E-156899BBCEC1}"/>
          </ac:spMkLst>
        </pc:spChg>
      </pc:sldChg>
      <pc:sldChg chg="modSp mod">
        <pc:chgData name="theophila murphy S" userId="7fb972c1c8d22d0b" providerId="LiveId" clId="{3DB311CB-4515-4EAD-ADAD-13B897947AD7}" dt="2025-08-29T05:28:45.299" v="9" actId="1036"/>
        <pc:sldMkLst>
          <pc:docMk/>
          <pc:sldMk cId="0" sldId="268"/>
        </pc:sldMkLst>
        <pc:picChg chg="mod">
          <ac:chgData name="theophila murphy S" userId="7fb972c1c8d22d0b" providerId="LiveId" clId="{3DB311CB-4515-4EAD-ADAD-13B897947AD7}" dt="2025-08-29T05:28:45.299" v="9" actId="1036"/>
          <ac:picMkLst>
            <pc:docMk/>
            <pc:sldMk cId="0" sldId="268"/>
            <ac:picMk id="3" creationId="{00000000-0000-0000-0000-000000000000}"/>
          </ac:picMkLst>
        </pc:picChg>
      </pc:sldChg>
      <pc:sldChg chg="modSp mod">
        <pc:chgData name="theophila murphy S" userId="7fb972c1c8d22d0b" providerId="LiveId" clId="{3DB311CB-4515-4EAD-ADAD-13B897947AD7}" dt="2025-08-29T09:14:13.528" v="14" actId="1036"/>
        <pc:sldMkLst>
          <pc:docMk/>
          <pc:sldMk cId="1592955440" sldId="285"/>
        </pc:sldMkLst>
        <pc:picChg chg="mod">
          <ac:chgData name="theophila murphy S" userId="7fb972c1c8d22d0b" providerId="LiveId" clId="{3DB311CB-4515-4EAD-ADAD-13B897947AD7}" dt="2025-08-29T09:14:13.528" v="14" actId="1036"/>
          <ac:picMkLst>
            <pc:docMk/>
            <pc:sldMk cId="1592955440" sldId="285"/>
            <ac:picMk id="4" creationId="{13B81EA0-1EA2-9917-7A7C-3F1A1D6EF9ED}"/>
          </ac:picMkLst>
        </pc:picChg>
      </pc:sldChg>
      <pc:sldChg chg="modSp mod">
        <pc:chgData name="theophila murphy S" userId="7fb972c1c8d22d0b" providerId="LiveId" clId="{3DB311CB-4515-4EAD-ADAD-13B897947AD7}" dt="2025-08-29T08:44:30.912" v="10" actId="1036"/>
        <pc:sldMkLst>
          <pc:docMk/>
          <pc:sldMk cId="942169832" sldId="288"/>
        </pc:sldMkLst>
        <pc:spChg chg="mod">
          <ac:chgData name="theophila murphy S" userId="7fb972c1c8d22d0b" providerId="LiveId" clId="{3DB311CB-4515-4EAD-ADAD-13B897947AD7}" dt="2025-08-29T08:44:30.912" v="10" actId="1036"/>
          <ac:spMkLst>
            <pc:docMk/>
            <pc:sldMk cId="942169832" sldId="288"/>
            <ac:spMk id="5" creationId="{DA35661D-0FC7-DA8A-36F6-A27FB7F79AA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53200" y="3086100"/>
            <a:ext cx="10342305" cy="235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8000" b="1" dirty="0">
                <a:solidFill>
                  <a:srgbClr val="2A2E3A"/>
                </a:solidFill>
                <a:latin typeface="Arial Black" panose="020B0A04020102020204" pitchFamily="34" charset="0"/>
                <a:ea typeface="Klein Bold"/>
                <a:cs typeface="Klein Bold"/>
                <a:sym typeface="Klein Bold"/>
              </a:rPr>
              <a:t>ETL WORKFLOW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59072-DE3E-614B-A91E-156899BBCEC1}"/>
              </a:ext>
            </a:extLst>
          </p:cNvPr>
          <p:cNvSpPr txBox="1"/>
          <p:nvPr/>
        </p:nvSpPr>
        <p:spPr>
          <a:xfrm>
            <a:off x="12268200" y="7048500"/>
            <a:ext cx="49124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THEOPHILA MURPHY S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NEVETHA S K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AOUSHADAN N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THARANKHINI K 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471357" y="388915"/>
            <a:ext cx="1279574" cy="1279569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619513" y="1950778"/>
            <a:ext cx="1279574" cy="127956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1357" y="8482308"/>
            <a:ext cx="1279574" cy="127956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640136" y="6168971"/>
            <a:ext cx="1279574" cy="127956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92605" y="3974812"/>
            <a:ext cx="1279574" cy="1279569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64123" y="4060190"/>
            <a:ext cx="811530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7200" b="1" dirty="0">
                <a:solidFill>
                  <a:srgbClr val="FFFFFF"/>
                </a:solidFill>
                <a:latin typeface="Times New Roman" panose="02020603050405020304" pitchFamily="18" charset="0"/>
                <a:ea typeface="Klein Bold"/>
                <a:cs typeface="Times New Roman" panose="02020603050405020304" pitchFamily="18" charset="0"/>
                <a:sym typeface="Klein Bold"/>
              </a:rPr>
              <a:t>Implementation - Tasks Performed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040297" y="-265007"/>
            <a:ext cx="6721570" cy="1962920"/>
            <a:chOff x="0" y="-19050"/>
            <a:chExt cx="8962094" cy="261722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8962094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51517"/>
              <a:ext cx="8962094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Created a resource group with Data Lake Gen2 storage and organized Bronze, Silver, and Gold zones.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32392" y="1727219"/>
            <a:ext cx="6508369" cy="1501255"/>
            <a:chOff x="0" y="-19050"/>
            <a:chExt cx="8677825" cy="200167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8677825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51517"/>
              <a:ext cx="8677825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Uploaded the raw dataset (CSV) into the Bronze zone.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913963" y="3274109"/>
            <a:ext cx="6858790" cy="2424584"/>
            <a:chOff x="0" y="-19050"/>
            <a:chExt cx="9145054" cy="323277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9050"/>
              <a:ext cx="9145054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51517"/>
              <a:ext cx="9145054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Configured Databricks workspace and cluster, and developed a PySpark notebook for data cleansing and transformation.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91250" y="5546797"/>
            <a:ext cx="6508369" cy="2424584"/>
            <a:chOff x="0" y="-19050"/>
            <a:chExt cx="8677825" cy="323277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9050"/>
              <a:ext cx="8677825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51517"/>
              <a:ext cx="8677825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Orchestrated the ETL workflow using Azure Data Factory with Linked Services and a Databricks Notebook Activity.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040297" y="7918819"/>
            <a:ext cx="6372311" cy="1962920"/>
            <a:chOff x="0" y="-19050"/>
            <a:chExt cx="8496414" cy="261722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19050"/>
              <a:ext cx="8496414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51517"/>
              <a:ext cx="8496414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Executed the pipeline successfully and validated curated Parquet output in the Silver zone.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3401" y="4015707"/>
            <a:ext cx="9107630" cy="3425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7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On Practical Implementation On The Azure Portal</a:t>
            </a:r>
            <a:endParaRPr lang="en-US" sz="72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Klein Bold"/>
              <a:cs typeface="Times New Roman" panose="02020603050405020304" pitchFamily="18" charset="0"/>
              <a:sym typeface="Kle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641030" y="3367732"/>
            <a:ext cx="7539863" cy="1384995"/>
            <a:chOff x="0" y="-66675"/>
            <a:chExt cx="10053151" cy="18466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314169" y="-66675"/>
              <a:ext cx="8738982" cy="1846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Provision Resources</a:t>
              </a:r>
              <a:b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(Resource Group + ADLS Gen2 + Upload Data)</a:t>
              </a:r>
              <a:endParaRPr lang="en-US" sz="3200" u="none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42260" y="4944900"/>
            <a:ext cx="7539863" cy="923330"/>
            <a:chOff x="0" y="-50843"/>
            <a:chExt cx="10053151" cy="12311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14169" y="-50843"/>
              <a:ext cx="8738982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Up Databricks</a:t>
              </a:r>
              <a:b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(Workspace &amp; Cluster)</a:t>
              </a:r>
              <a:endParaRPr lang="en-US" sz="3200" u="none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42260" y="6198962"/>
            <a:ext cx="7539863" cy="923330"/>
            <a:chOff x="0" y="-50843"/>
            <a:chExt cx="10053151" cy="12311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314169" y="-50843"/>
              <a:ext cx="8738982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 ADF Pipeline</a:t>
              </a:r>
              <a:b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(Data Factory + Linked Services)</a:t>
              </a:r>
              <a:endParaRPr lang="en-US" sz="3200" u="none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42260" y="7453025"/>
            <a:ext cx="7539863" cy="923330"/>
            <a:chOff x="0" y="-50843"/>
            <a:chExt cx="10053151" cy="12311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314169" y="-50843"/>
              <a:ext cx="8738982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Activities</a:t>
              </a:r>
              <a:b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(Copy Data + Notebook)</a:t>
              </a:r>
              <a:endParaRPr lang="en-US" sz="3200" u="none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42260" y="8707087"/>
            <a:ext cx="7539863" cy="923330"/>
            <a:chOff x="0" y="-50843"/>
            <a:chExt cx="10053151" cy="12311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314169" y="-50843"/>
              <a:ext cx="8738982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Orchestrate &amp; Run</a:t>
              </a:r>
              <a:b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(Connect &amp; Trigger Pipeline)</a:t>
              </a:r>
              <a:endParaRPr lang="en-US" sz="3200" u="none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8782967" y="-1802502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17780912-E3FC-8591-3813-EA29216A5204}"/>
              </a:ext>
            </a:extLst>
          </p:cNvPr>
          <p:cNvSpPr txBox="1"/>
          <p:nvPr/>
        </p:nvSpPr>
        <p:spPr>
          <a:xfrm>
            <a:off x="9829800" y="3314700"/>
            <a:ext cx="845820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Provision Resources</a:t>
            </a: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ea typeface="Klein Bold"/>
              <a:cs typeface="Times New Roman" panose="02020603050405020304" pitchFamily="18" charset="0"/>
              <a:sym typeface="Klein Bold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D6A14433-A8DB-69B8-E4E0-7BA53BADF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09238"/>
            <a:ext cx="9753600" cy="797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Resource Group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Acts as a logical container for all Azure services.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manage, monitor, and control costs in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place.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Storage Account (ADLS Gen2)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hierarchical namespace for big data analytics.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high-throughput and secure data storage.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Upload Raw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Place raw .csv files into a container (Raw Zone).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Acts as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landing zone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all ingestion pipelines.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ios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F00F-274E-D37A-42EF-947B0315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417C4E-3A03-6BAE-CEA1-23C797075E1D}"/>
              </a:ext>
            </a:extLst>
          </p:cNvPr>
          <p:cNvSpPr/>
          <p:nvPr/>
        </p:nvSpPr>
        <p:spPr>
          <a:xfrm rot="673413">
            <a:off x="8782967" y="-1802502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000820AA-746F-A0DC-6EDB-81F390928F56}"/>
              </a:ext>
            </a:extLst>
          </p:cNvPr>
          <p:cNvSpPr txBox="1"/>
          <p:nvPr/>
        </p:nvSpPr>
        <p:spPr>
          <a:xfrm>
            <a:off x="9525000" y="3314700"/>
            <a:ext cx="899160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Up Databricks</a:t>
            </a: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ea typeface="Klein Bold"/>
              <a:cs typeface="Times New Roman" panose="02020603050405020304" pitchFamily="18" charset="0"/>
              <a:sym typeface="Klein Bold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03063B-70C0-A2A1-15B4-51EF8C509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52070"/>
            <a:ext cx="8839200" cy="7755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Azure Databricks Workspace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environment to run Spark jobs and manage notebooks.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Configure &amp; Launch Cluster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 = group of VMs to process big data in parallel.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runtime, autoscaling, and worker node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Connection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workspace connectivity with ADLS Gen2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io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5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955E-95AD-375B-0845-6938B9EDF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3BF83F-AD30-ABD5-A0D2-3AB819D4FBB2}"/>
              </a:ext>
            </a:extLst>
          </p:cNvPr>
          <p:cNvSpPr/>
          <p:nvPr/>
        </p:nvSpPr>
        <p:spPr>
          <a:xfrm rot="673413">
            <a:off x="8782967" y="-1802502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B8A1280D-5725-B546-1451-710D597EC59B}"/>
              </a:ext>
            </a:extLst>
          </p:cNvPr>
          <p:cNvSpPr txBox="1"/>
          <p:nvPr/>
        </p:nvSpPr>
        <p:spPr>
          <a:xfrm>
            <a:off x="9982200" y="3290034"/>
            <a:ext cx="845820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</a:p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ADF Pipeline</a:t>
            </a: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ea typeface="Klein Bold"/>
              <a:cs typeface="Times New Roman" panose="02020603050405020304" pitchFamily="18" charset="0"/>
              <a:sym typeface="Klein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E8247-BBD3-EF90-D798-21CB3CFAA72E}"/>
              </a:ext>
            </a:extLst>
          </p:cNvPr>
          <p:cNvSpPr txBox="1"/>
          <p:nvPr/>
        </p:nvSpPr>
        <p:spPr>
          <a:xfrm>
            <a:off x="837634" y="1638300"/>
            <a:ext cx="807720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Azure Data Factory (ADF)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orchestration engine that manages ETL workflows.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Configure Linked Services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ADLS Gen2 Linked Service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To access raw &amp; curated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Databricks Linked Service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To run notebooks for transformation.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Runtime Setup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secure data movement between services.</a:t>
            </a:r>
          </a:p>
        </p:txBody>
      </p:sp>
    </p:spTree>
    <p:extLst>
      <p:ext uri="{BB962C8B-B14F-4D97-AF65-F5344CB8AC3E}">
        <p14:creationId xmlns:p14="http://schemas.microsoft.com/office/powerpoint/2010/main" val="3333287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3134E-34ED-4AA0-E6F8-3A4D0EB7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F316AD-A415-B5F3-E37D-04734405FF35}"/>
              </a:ext>
            </a:extLst>
          </p:cNvPr>
          <p:cNvSpPr/>
          <p:nvPr/>
        </p:nvSpPr>
        <p:spPr>
          <a:xfrm rot="673413">
            <a:off x="8782967" y="-1802502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A8CC055-1661-758F-302B-BFDE52D8041B}"/>
              </a:ext>
            </a:extLst>
          </p:cNvPr>
          <p:cNvSpPr txBox="1"/>
          <p:nvPr/>
        </p:nvSpPr>
        <p:spPr>
          <a:xfrm>
            <a:off x="9601200" y="3314700"/>
            <a:ext cx="8458200" cy="2258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</a:p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Activities</a:t>
            </a: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ea typeface="Klein Bold"/>
              <a:cs typeface="Times New Roman" panose="02020603050405020304" pitchFamily="18" charset="0"/>
              <a:sym typeface="Klein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EB62F-CE76-35B4-E728-D3D1789D3416}"/>
              </a:ext>
            </a:extLst>
          </p:cNvPr>
          <p:cNvSpPr txBox="1"/>
          <p:nvPr/>
        </p:nvSpPr>
        <p:spPr>
          <a:xfrm>
            <a:off x="714621" y="1157793"/>
            <a:ext cx="9906000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Copy Data Activity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data from ADLS (Raw Zone).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it into another container (Silver Zone 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Curated Zone).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Notebook Activity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Triggers Databricks notebooks for data cleaning, transformations, or aggregations.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 parameters (like file path, date) to notebooks for flexibility.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 Connection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 activities in sequence to ensure smooth flow (Copy → Notebook).</a:t>
            </a:r>
          </a:p>
        </p:txBody>
      </p:sp>
    </p:spTree>
    <p:extLst>
      <p:ext uri="{BB962C8B-B14F-4D97-AF65-F5344CB8AC3E}">
        <p14:creationId xmlns:p14="http://schemas.microsoft.com/office/powerpoint/2010/main" val="248984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CEAF3-3F4A-B3AE-F202-DF33BB95F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AA51BB-5D69-B40C-6716-038AF1CE6D8C}"/>
              </a:ext>
            </a:extLst>
          </p:cNvPr>
          <p:cNvSpPr/>
          <p:nvPr/>
        </p:nvSpPr>
        <p:spPr>
          <a:xfrm rot="673413">
            <a:off x="8782967" y="-1802502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DC65B80D-9B4A-CB25-84C2-340A469552A8}"/>
              </a:ext>
            </a:extLst>
          </p:cNvPr>
          <p:cNvSpPr txBox="1"/>
          <p:nvPr/>
        </p:nvSpPr>
        <p:spPr>
          <a:xfrm>
            <a:off x="9854485" y="3314700"/>
            <a:ext cx="845820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</a:p>
          <a:p>
            <a:pPr algn="ctr">
              <a:lnSpc>
                <a:spcPts val="9099"/>
              </a:lnSpc>
            </a:pPr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Orchestrate &amp; Run</a:t>
            </a: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ea typeface="Klein Bold"/>
              <a:cs typeface="Times New Roman" panose="02020603050405020304" pitchFamily="18" charset="0"/>
              <a:sym typeface="Klein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BA7EF-8134-29AC-F190-87605C065A0B}"/>
              </a:ext>
            </a:extLst>
          </p:cNvPr>
          <p:cNvSpPr txBox="1"/>
          <p:nvPr/>
        </p:nvSpPr>
        <p:spPr>
          <a:xfrm>
            <a:off x="914400" y="598126"/>
            <a:ext cx="9296400" cy="94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Activities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workflow logic (sequential or parallel execution).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Triggers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Trigger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Run on-demand.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Schedule Trigger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Run at fixed intervals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(e.g., hourly, daily).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Event Trigger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Start when a file arrives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ADLS.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Pipeline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ADF monitoring tools for run history, logs, and error handling.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&amp; Publish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pipeline design, then publish changes to make them active.</a:t>
            </a:r>
          </a:p>
        </p:txBody>
      </p:sp>
    </p:spTree>
    <p:extLst>
      <p:ext uri="{BB962C8B-B14F-4D97-AF65-F5344CB8AC3E}">
        <p14:creationId xmlns:p14="http://schemas.microsoft.com/office/powerpoint/2010/main" val="419832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63821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12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10"/>
          <p:cNvSpPr txBox="1"/>
          <p:nvPr/>
        </p:nvSpPr>
        <p:spPr>
          <a:xfrm>
            <a:off x="1717158" y="364474"/>
            <a:ext cx="151638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Output Generated</a:t>
            </a:r>
            <a:endParaRPr lang="en-US" sz="7200" b="1" u="none" dirty="0">
              <a:solidFill>
                <a:schemeClr val="bg1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2" y="2007565"/>
            <a:ext cx="15241296" cy="73269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99B2B-ED24-A291-878A-F4768F2B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B27F59-46AE-41F4-A94F-30C9674911BC}"/>
              </a:ext>
            </a:extLst>
          </p:cNvPr>
          <p:cNvSpPr/>
          <p:nvPr/>
        </p:nvSpPr>
        <p:spPr>
          <a:xfrm>
            <a:off x="0" y="-160782"/>
            <a:ext cx="18288000" cy="10763821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120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4819F-0CF4-6B6C-5B15-9BA2550B4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798811"/>
            <a:ext cx="15354300" cy="7415630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08C233A-04E6-013C-6D43-68082384FC66}"/>
              </a:ext>
            </a:extLst>
          </p:cNvPr>
          <p:cNvSpPr txBox="1"/>
          <p:nvPr/>
        </p:nvSpPr>
        <p:spPr>
          <a:xfrm>
            <a:off x="1562100" y="266700"/>
            <a:ext cx="151638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Output Generated</a:t>
            </a:r>
            <a:endParaRPr lang="en-US" sz="7200" b="1" u="none" dirty="0">
              <a:solidFill>
                <a:schemeClr val="bg1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</p:txBody>
      </p:sp>
    </p:spTree>
    <p:extLst>
      <p:ext uri="{BB962C8B-B14F-4D97-AF65-F5344CB8AC3E}">
        <p14:creationId xmlns:p14="http://schemas.microsoft.com/office/powerpoint/2010/main" val="255176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AA696-14C0-3DCA-7370-9EB5B89C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CA5353B-4388-C69A-8B06-2C2270FBB055}"/>
              </a:ext>
            </a:extLst>
          </p:cNvPr>
          <p:cNvSpPr/>
          <p:nvPr/>
        </p:nvSpPr>
        <p:spPr>
          <a:xfrm>
            <a:off x="0" y="-363498"/>
            <a:ext cx="18288000" cy="10763821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120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81EA0-1EA2-9917-7A7C-3F1A1D6E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83" y="1858672"/>
            <a:ext cx="16165033" cy="7171028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232F1F6E-04AD-C028-7629-A34615E046F1}"/>
              </a:ext>
            </a:extLst>
          </p:cNvPr>
          <p:cNvSpPr txBox="1"/>
          <p:nvPr/>
        </p:nvSpPr>
        <p:spPr>
          <a:xfrm>
            <a:off x="1815921" y="162266"/>
            <a:ext cx="151638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Output Generated</a:t>
            </a:r>
            <a:endParaRPr lang="en-US" sz="7200" b="1" u="none" dirty="0">
              <a:solidFill>
                <a:schemeClr val="bg1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</p:txBody>
      </p:sp>
    </p:spTree>
    <p:extLst>
      <p:ext uri="{BB962C8B-B14F-4D97-AF65-F5344CB8AC3E}">
        <p14:creationId xmlns:p14="http://schemas.microsoft.com/office/powerpoint/2010/main" val="159295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238525"/>
              </p:ext>
            </p:extLst>
          </p:nvPr>
        </p:nvGraphicFramePr>
        <p:xfrm>
          <a:off x="1940165" y="4341905"/>
          <a:ext cx="3779838" cy="5376303"/>
        </p:xfrm>
        <a:graphic>
          <a:graphicData uri="http://schemas.openxmlformats.org/drawingml/2006/table">
            <a:tbl>
              <a:tblPr/>
              <a:tblGrid>
                <a:gridCol w="3779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7611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Project Statement</a:t>
                      </a: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Project Overview</a:t>
                      </a:r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Prerequisites</a:t>
                      </a: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Azure Resources Used</a:t>
                      </a:r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Project Objectives</a:t>
                      </a:r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Tools Used</a:t>
                      </a: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90612"/>
              </p:ext>
            </p:extLst>
          </p:nvPr>
        </p:nvGraphicFramePr>
        <p:xfrm>
          <a:off x="9743488" y="4239401"/>
          <a:ext cx="6604347" cy="5791926"/>
        </p:xfrm>
        <a:graphic>
          <a:graphicData uri="http://schemas.openxmlformats.org/drawingml/2006/table">
            <a:tbl>
              <a:tblPr/>
              <a:tblGrid>
                <a:gridCol w="6604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215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Execution Overview</a:t>
                      </a: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15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Implementation - Tasks Performed</a:t>
                      </a:r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15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Practical Implementation on Azure Portal</a:t>
                      </a:r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15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Successful Output Generated</a:t>
                      </a:r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88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Strategies that can be used in Optimizing ETL Workflow</a:t>
                      </a:r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392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A2E3A"/>
                          </a:solidFill>
                          <a:latin typeface="Times New Roman" panose="02020603050405020304" pitchFamily="18" charset="0"/>
                          <a:ea typeface="Helios"/>
                          <a:cs typeface="Times New Roman" panose="02020603050405020304" pitchFamily="18" charset="0"/>
                          <a:sym typeface="Helios"/>
                        </a:rPr>
                        <a:t>Conclusion</a:t>
                      </a: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4639504" y="1391465"/>
            <a:ext cx="9008992" cy="10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7200" b="1" dirty="0">
                <a:solidFill>
                  <a:srgbClr val="FFFFFF"/>
                </a:solidFill>
                <a:latin typeface="Times New Roman" panose="02020603050405020304" pitchFamily="18" charset="0"/>
                <a:ea typeface="Klein Bold"/>
                <a:cs typeface="Times New Roman" panose="02020603050405020304" pitchFamily="18" charset="0"/>
                <a:sym typeface="Klein Bold"/>
              </a:rPr>
              <a:t>Table of Contents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550C0-89FD-5603-CC2C-947DC2B8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F6CA7F6-653E-6338-7DAD-E4E7365DB687}"/>
              </a:ext>
            </a:extLst>
          </p:cNvPr>
          <p:cNvGrpSpPr/>
          <p:nvPr/>
        </p:nvGrpSpPr>
        <p:grpSpPr>
          <a:xfrm>
            <a:off x="9144000" y="-8868"/>
            <a:ext cx="9144000" cy="10295868"/>
            <a:chOff x="0" y="0"/>
            <a:chExt cx="2408296" cy="27116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D7A4D83-F4B1-7C90-4E26-FF9959D45DBD}"/>
                </a:ext>
              </a:extLst>
            </p:cNvPr>
            <p:cNvSpPr/>
            <p:nvPr/>
          </p:nvSpPr>
          <p:spPr>
            <a:xfrm>
              <a:off x="0" y="0"/>
              <a:ext cx="2408296" cy="2711669"/>
            </a:xfrm>
            <a:custGeom>
              <a:avLst/>
              <a:gdLst/>
              <a:ahLst/>
              <a:cxnLst/>
              <a:rect l="l" t="t" r="r" b="b"/>
              <a:pathLst>
                <a:path w="2408296" h="2711669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27566F-E954-6C62-7A7A-5981871AA401}"/>
                </a:ext>
              </a:extLst>
            </p:cNvPr>
            <p:cNvSpPr txBox="1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F631E8E-E36D-4AE1-DBF8-4F1F1E85895E}"/>
              </a:ext>
            </a:extLst>
          </p:cNvPr>
          <p:cNvSpPr/>
          <p:nvPr/>
        </p:nvSpPr>
        <p:spPr>
          <a:xfrm>
            <a:off x="-11006017" y="-2758094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1E22F7-93B1-8EB1-119D-D15680948BFF}"/>
              </a:ext>
            </a:extLst>
          </p:cNvPr>
          <p:cNvSpPr txBox="1"/>
          <p:nvPr/>
        </p:nvSpPr>
        <p:spPr>
          <a:xfrm>
            <a:off x="9581882" y="1028700"/>
            <a:ext cx="14080697" cy="883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Efficient Data Ingestion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loads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(Watermark/</a:t>
            </a:r>
          </a:p>
          <a:p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LastModifiedDate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ADF copy activities.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 input files (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Gzip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/Snappy).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Transformation Optimization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data in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Parquet/Delta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instead of CSV.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Optimize &amp; Z-Ordering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</a:p>
          <a:p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SQL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Python UDFs.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Pipeline Orchestration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pipelines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(ingest → stage → 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→ load).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ADF triggers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scheduling.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retry &amp; error handling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resilience.</a:t>
            </a:r>
          </a:p>
          <a:p>
            <a:pPr marL="457200" lvl="0" indent="-457200" algn="just">
              <a:lnSpc>
                <a:spcPts val="3639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32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EFF7938-1946-3066-34C0-55FCF1EB79F5}"/>
              </a:ext>
            </a:extLst>
          </p:cNvPr>
          <p:cNvSpPr txBox="1"/>
          <p:nvPr/>
        </p:nvSpPr>
        <p:spPr>
          <a:xfrm>
            <a:off x="685800" y="2498928"/>
            <a:ext cx="7772400" cy="466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That Can Be Used In Optimizing The</a:t>
            </a:r>
          </a:p>
          <a:p>
            <a:pPr>
              <a:lnSpc>
                <a:spcPts val="9099"/>
              </a:lnSpc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 Process</a:t>
            </a:r>
            <a:endParaRPr lang="en-US" sz="72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Klein Bold"/>
              <a:cs typeface="Times New Roman" panose="02020603050405020304" pitchFamily="18" charset="0"/>
              <a:sym typeface="Klein Bold"/>
            </a:endParaRPr>
          </a:p>
        </p:txBody>
      </p:sp>
    </p:spTree>
    <p:extLst>
      <p:ext uri="{BB962C8B-B14F-4D97-AF65-F5344CB8AC3E}">
        <p14:creationId xmlns:p14="http://schemas.microsoft.com/office/powerpoint/2010/main" val="236948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1C74-3D28-338A-2E6C-6C086055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B50BAA-9722-78E4-14C0-7CE637F60982}"/>
              </a:ext>
            </a:extLst>
          </p:cNvPr>
          <p:cNvGrpSpPr/>
          <p:nvPr/>
        </p:nvGrpSpPr>
        <p:grpSpPr>
          <a:xfrm>
            <a:off x="9144000" y="-8868"/>
            <a:ext cx="9144000" cy="10295868"/>
            <a:chOff x="0" y="0"/>
            <a:chExt cx="2408296" cy="27116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395A71-52E4-9185-1D7E-808C2E380AB8}"/>
                </a:ext>
              </a:extLst>
            </p:cNvPr>
            <p:cNvSpPr/>
            <p:nvPr/>
          </p:nvSpPr>
          <p:spPr>
            <a:xfrm>
              <a:off x="0" y="0"/>
              <a:ext cx="2408296" cy="2711669"/>
            </a:xfrm>
            <a:custGeom>
              <a:avLst/>
              <a:gdLst/>
              <a:ahLst/>
              <a:cxnLst/>
              <a:rect l="l" t="t" r="r" b="b"/>
              <a:pathLst>
                <a:path w="2408296" h="2711669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5BD798E-0C2E-0CCB-7296-D87173D9EA60}"/>
                </a:ext>
              </a:extLst>
            </p:cNvPr>
            <p:cNvSpPr txBox="1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A35661D-0FC7-DA8A-36F6-A27FB7F79AA0}"/>
              </a:ext>
            </a:extLst>
          </p:cNvPr>
          <p:cNvSpPr/>
          <p:nvPr/>
        </p:nvSpPr>
        <p:spPr>
          <a:xfrm>
            <a:off x="-11006017" y="-2681894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03E9ED3-58BA-7C3B-D247-825237DE7EB4}"/>
              </a:ext>
            </a:extLst>
          </p:cNvPr>
          <p:cNvSpPr txBox="1"/>
          <p:nvPr/>
        </p:nvSpPr>
        <p:spPr>
          <a:xfrm>
            <a:off x="9753600" y="1943100"/>
            <a:ext cx="14916150" cy="6924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Scalability &amp; Performance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Databricks autoscaling clusters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datasets on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query-heavy columns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intermediate results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save time.</a:t>
            </a:r>
          </a:p>
          <a:p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Monitoring &amp; Debugging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ADF monitoring alerts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(Azure Monitor).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metadata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(row counts, errors).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 checks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post-transformation.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Cost Optimization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shut down idle clusters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reserved capacity pricing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tiers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(Hot/Cool/Archive).</a:t>
            </a:r>
          </a:p>
          <a:p>
            <a:pPr marL="457200" lvl="0" indent="-457200" algn="just">
              <a:lnSpc>
                <a:spcPts val="3639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30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58397DA-21D1-D2E2-96DF-9081CC274951}"/>
              </a:ext>
            </a:extLst>
          </p:cNvPr>
          <p:cNvSpPr txBox="1"/>
          <p:nvPr/>
        </p:nvSpPr>
        <p:spPr>
          <a:xfrm>
            <a:off x="838200" y="2556994"/>
            <a:ext cx="7753349" cy="466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That Can Be Used In Optimizing The Conversion Process</a:t>
            </a:r>
            <a:endParaRPr lang="en-US" sz="72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Klein Bold"/>
              <a:cs typeface="Times New Roman" panose="02020603050405020304" pitchFamily="18" charset="0"/>
              <a:sym typeface="Klein Bold"/>
            </a:endParaRPr>
          </a:p>
        </p:txBody>
      </p:sp>
    </p:spTree>
    <p:extLst>
      <p:ext uri="{BB962C8B-B14F-4D97-AF65-F5344CB8AC3E}">
        <p14:creationId xmlns:p14="http://schemas.microsoft.com/office/powerpoint/2010/main" val="942169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81600" y="1028700"/>
            <a:ext cx="777240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Klein Bold"/>
                <a:cs typeface="Times New Roman" panose="02020603050405020304" pitchFamily="18" charset="0"/>
                <a:sym typeface="Klein Bold"/>
              </a:rPr>
              <a:t>Conclusion</a:t>
            </a:r>
          </a:p>
        </p:txBody>
      </p:sp>
      <p:sp>
        <p:nvSpPr>
          <p:cNvPr id="29" name="Freeform 29"/>
          <p:cNvSpPr/>
          <p:nvPr/>
        </p:nvSpPr>
        <p:spPr>
          <a:xfrm>
            <a:off x="1028700" y="7480249"/>
            <a:ext cx="6170357" cy="1778051"/>
          </a:xfrm>
          <a:custGeom>
            <a:avLst/>
            <a:gdLst/>
            <a:ahLst/>
            <a:cxnLst/>
            <a:rect l="l" t="t" r="r" b="b"/>
            <a:pathLst>
              <a:path w="4655006" h="1341387">
                <a:moveTo>
                  <a:pt x="37641" y="0"/>
                </a:moveTo>
                <a:lnTo>
                  <a:pt x="4617365" y="0"/>
                </a:lnTo>
                <a:cubicBezTo>
                  <a:pt x="4638153" y="0"/>
                  <a:pt x="4655006" y="16852"/>
                  <a:pt x="4655006" y="37641"/>
                </a:cubicBezTo>
                <a:lnTo>
                  <a:pt x="4655006" y="1303746"/>
                </a:lnTo>
                <a:cubicBezTo>
                  <a:pt x="4655006" y="1324535"/>
                  <a:pt x="4638153" y="1341387"/>
                  <a:pt x="4617365" y="1341387"/>
                </a:cubicBezTo>
                <a:lnTo>
                  <a:pt x="37641" y="1341387"/>
                </a:lnTo>
                <a:cubicBezTo>
                  <a:pt x="16852" y="1341387"/>
                  <a:pt x="0" y="1324535"/>
                  <a:pt x="0" y="1303746"/>
                </a:cubicBezTo>
                <a:lnTo>
                  <a:pt x="0" y="37641"/>
                </a:lnTo>
                <a:cubicBezTo>
                  <a:pt x="0" y="16852"/>
                  <a:pt x="16852" y="0"/>
                  <a:pt x="37641" y="0"/>
                </a:cubicBezTo>
                <a:close/>
              </a:path>
            </a:pathLst>
          </a:custGeom>
          <a:solidFill>
            <a:srgbClr val="F4F4F4"/>
          </a:solidFill>
          <a:ln cap="rnd">
            <a:noFill/>
            <a:prstDash val="sysDot"/>
            <a:round/>
          </a:ln>
        </p:spPr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494AFFE5-2DAF-C319-B3D7-712E84406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143389"/>
            <a:ext cx="14135100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successfully demonstrated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end-to-end automation of an ETL workflow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Azure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Leveraged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Data Factory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orchestration,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scalable transformations, and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ADLS Gen2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secure data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pipeline ensures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 data ingestion, transformation, and loading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minimal manual intervention.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robust, scalable, and cost-effective solution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suitable for handling enterprise data workloads.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provides a strong foundation for future enhancements such as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streaming, advanced analytics, and ML integration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668655" y="3244459"/>
            <a:ext cx="3355628" cy="3355628"/>
          </a:xfrm>
          <a:custGeom>
            <a:avLst/>
            <a:gdLst/>
            <a:ahLst/>
            <a:cxnLst/>
            <a:rect l="l" t="t" r="r" b="b"/>
            <a:pathLst>
              <a:path w="3355628" h="3355628">
                <a:moveTo>
                  <a:pt x="0" y="0"/>
                </a:moveTo>
                <a:lnTo>
                  <a:pt x="3355627" y="0"/>
                </a:lnTo>
                <a:lnTo>
                  <a:pt x="3355627" y="3355628"/>
                </a:lnTo>
                <a:lnTo>
                  <a:pt x="0" y="335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19878" y="2876233"/>
            <a:ext cx="9343151" cy="4516554"/>
            <a:chOff x="0" y="-76200"/>
            <a:chExt cx="12457534" cy="6022072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2457534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7200" b="1" dirty="0">
                  <a:solidFill>
                    <a:srgbClr val="153969"/>
                  </a:solidFill>
                  <a:latin typeface="Times New Roman" panose="02020603050405020304" pitchFamily="18" charset="0"/>
                  <a:ea typeface="Klein Bold"/>
                  <a:cs typeface="Times New Roman" panose="02020603050405020304" pitchFamily="18" charset="0"/>
                  <a:sym typeface="Klein Bold"/>
                </a:rPr>
                <a:t>Project Statement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08411"/>
              <a:ext cx="11246918" cy="3837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80"/>
                </a:lnSpc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Build an end-to-end ETL (Extract, Transform, Load) workflow using Azure Data Factory to orchestrate data movement and transformation, and leverage Azure Databricks for complex data transformations using Spark.</a:t>
              </a:r>
            </a:p>
            <a:p>
              <a:pPr algn="just">
                <a:lnSpc>
                  <a:spcPts val="3780"/>
                </a:lnSpc>
              </a:pPr>
              <a:endParaRPr lang="en-US" sz="27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59784" y="5858510"/>
            <a:ext cx="5585113" cy="2825460"/>
            <a:chOff x="0" y="0"/>
            <a:chExt cx="7446817" cy="3767281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05068"/>
              <a:ext cx="7446817" cy="246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The raw CSV dataset is cleaned and transformed into an analytics-ready format for reporting and insights.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99426" y="3959225"/>
            <a:ext cx="6746873" cy="225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7200" b="1" dirty="0">
                <a:solidFill>
                  <a:srgbClr val="153969"/>
                </a:solidFill>
                <a:latin typeface="Times New Roman" panose="02020603050405020304" pitchFamily="18" charset="0"/>
                <a:ea typeface="Klein Bold"/>
                <a:cs typeface="Times New Roman" panose="02020603050405020304" pitchFamily="18" charset="0"/>
                <a:sym typeface="Klein Bold"/>
              </a:rPr>
              <a:t>Project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59784" y="2117505"/>
            <a:ext cx="5585113" cy="2825460"/>
            <a:chOff x="0" y="0"/>
            <a:chExt cx="7446817" cy="37672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305068"/>
              <a:ext cx="7446817" cy="246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The project integrates multiple Azure services to build a scalable, reliable, and optimized ETL process.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6699" y="4391072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11649" y="8101551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00820" y="8290723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663587" y="1028700"/>
            <a:ext cx="8947330" cy="8302664"/>
            <a:chOff x="0" y="0"/>
            <a:chExt cx="2356498" cy="21867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6498" cy="2186710"/>
            </a:xfrm>
            <a:custGeom>
              <a:avLst/>
              <a:gdLst/>
              <a:ahLst/>
              <a:cxnLst/>
              <a:rect l="l" t="t" r="r" b="b"/>
              <a:pathLst>
                <a:path w="2356498" h="2186710">
                  <a:moveTo>
                    <a:pt x="44129" y="0"/>
                  </a:moveTo>
                  <a:lnTo>
                    <a:pt x="2312369" y="0"/>
                  </a:lnTo>
                  <a:cubicBezTo>
                    <a:pt x="2336741" y="0"/>
                    <a:pt x="2356498" y="19757"/>
                    <a:pt x="2356498" y="44129"/>
                  </a:cubicBezTo>
                  <a:lnTo>
                    <a:pt x="2356498" y="2142581"/>
                  </a:lnTo>
                  <a:cubicBezTo>
                    <a:pt x="2356498" y="2166952"/>
                    <a:pt x="2336741" y="2186710"/>
                    <a:pt x="2312369" y="2186710"/>
                  </a:cubicBezTo>
                  <a:lnTo>
                    <a:pt x="44129" y="2186710"/>
                  </a:lnTo>
                  <a:cubicBezTo>
                    <a:pt x="19757" y="2186710"/>
                    <a:pt x="0" y="2166952"/>
                    <a:pt x="0" y="2142581"/>
                  </a:cubicBezTo>
                  <a:lnTo>
                    <a:pt x="0" y="44129"/>
                  </a:lnTo>
                  <a:cubicBezTo>
                    <a:pt x="0" y="19757"/>
                    <a:pt x="19757" y="0"/>
                    <a:pt x="44129" y="0"/>
                  </a:cubicBezTo>
                  <a:close/>
                </a:path>
              </a:pathLst>
            </a:custGeom>
            <a:solidFill>
              <a:srgbClr val="153969">
                <a:alpha val="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356498" cy="2253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5964" y="4805196"/>
            <a:ext cx="5954733" cy="1816712"/>
            <a:chOff x="0" y="0"/>
            <a:chExt cx="7939645" cy="24222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7939645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7200" b="1" dirty="0">
                  <a:solidFill>
                    <a:srgbClr val="153969"/>
                  </a:solidFill>
                  <a:latin typeface="Times New Roman" panose="02020603050405020304" pitchFamily="18" charset="0"/>
                  <a:ea typeface="Klein Bold"/>
                  <a:cs typeface="Times New Roman" panose="02020603050405020304" pitchFamily="18" charset="0"/>
                  <a:sym typeface="Klein Bold"/>
                </a:rPr>
                <a:t>Prerequisites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14680"/>
              <a:ext cx="755864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54318" y="1862515"/>
            <a:ext cx="3887104" cy="1127853"/>
            <a:chOff x="0" y="0"/>
            <a:chExt cx="5182806" cy="15038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518280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15582"/>
              <a:ext cx="518280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54318" y="4579574"/>
            <a:ext cx="3887104" cy="1127853"/>
            <a:chOff x="0" y="0"/>
            <a:chExt cx="5182806" cy="150380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18280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15582"/>
              <a:ext cx="518280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37633" y="1485265"/>
            <a:ext cx="8599238" cy="734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Azure Subscription –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 For resource management</a:t>
            </a:r>
          </a:p>
          <a:p>
            <a:pPr algn="just">
              <a:lnSpc>
                <a:spcPts val="3639"/>
              </a:lnSpc>
            </a:pPr>
            <a:endParaRPr lang="en-US" sz="28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Resource Group – 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Logical container for resources</a:t>
            </a:r>
          </a:p>
          <a:p>
            <a:pPr algn="just">
              <a:lnSpc>
                <a:spcPts val="3639"/>
              </a:lnSpc>
            </a:pPr>
            <a:endParaRPr lang="en-US" sz="28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Azure Storage Account –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 Data Lake Gen2 enabled</a:t>
            </a:r>
          </a:p>
          <a:p>
            <a:pPr algn="just">
              <a:lnSpc>
                <a:spcPts val="3639"/>
              </a:lnSpc>
            </a:pPr>
            <a:endParaRPr lang="en-US" sz="28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Azure Data Factory (ADF) –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 Pipeline orchestration</a:t>
            </a:r>
          </a:p>
          <a:p>
            <a:pPr algn="just">
              <a:lnSpc>
                <a:spcPts val="3639"/>
              </a:lnSpc>
            </a:pPr>
            <a:endParaRPr lang="en-US" sz="28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Azure Databricks –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 Spark-based processing workspace</a:t>
            </a:r>
          </a:p>
          <a:p>
            <a:pPr algn="just">
              <a:lnSpc>
                <a:spcPts val="3639"/>
              </a:lnSpc>
            </a:pPr>
            <a:endParaRPr lang="en-US" sz="28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Databricks Cluster –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 Runs PySpark/Spark SQL jobs</a:t>
            </a:r>
          </a:p>
          <a:p>
            <a:pPr algn="just">
              <a:lnSpc>
                <a:spcPts val="3639"/>
              </a:lnSpc>
            </a:pPr>
            <a:endParaRPr lang="en-US" sz="28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Access Keys – 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Authentication to storage</a:t>
            </a:r>
          </a:p>
          <a:p>
            <a:pPr algn="just">
              <a:lnSpc>
                <a:spcPts val="3639"/>
              </a:lnSpc>
            </a:pPr>
            <a:endParaRPr lang="en-US" sz="28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Data Source – 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Input CSV file availability</a:t>
            </a:r>
          </a:p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endParaRPr lang="en-US" sz="28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30589" y="4793334"/>
            <a:ext cx="6287254" cy="4074820"/>
            <a:chOff x="0" y="-66675"/>
            <a:chExt cx="8383006" cy="543309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003624"/>
              <a:ext cx="8383006" cy="950254"/>
              <a:chOff x="0" y="0"/>
              <a:chExt cx="1655902" cy="18770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55902" cy="187704"/>
              </a:xfrm>
              <a:custGeom>
                <a:avLst/>
                <a:gdLst/>
                <a:ahLst/>
                <a:cxnLst/>
                <a:rect l="l" t="t" r="r" b="b"/>
                <a:pathLst>
                  <a:path w="1655902" h="187704">
                    <a:moveTo>
                      <a:pt x="93852" y="0"/>
                    </a:moveTo>
                    <a:lnTo>
                      <a:pt x="1562050" y="0"/>
                    </a:lnTo>
                    <a:cubicBezTo>
                      <a:pt x="1586941" y="0"/>
                      <a:pt x="1610813" y="9888"/>
                      <a:pt x="1628414" y="27489"/>
                    </a:cubicBezTo>
                    <a:cubicBezTo>
                      <a:pt x="1646014" y="45089"/>
                      <a:pt x="1655902" y="68961"/>
                      <a:pt x="1655902" y="93852"/>
                    </a:cubicBezTo>
                    <a:lnTo>
                      <a:pt x="1655902" y="93852"/>
                    </a:lnTo>
                    <a:cubicBezTo>
                      <a:pt x="1655902" y="145685"/>
                      <a:pt x="1613883" y="187704"/>
                      <a:pt x="1562050" y="187704"/>
                    </a:cubicBezTo>
                    <a:lnTo>
                      <a:pt x="93852" y="187704"/>
                    </a:lnTo>
                    <a:cubicBezTo>
                      <a:pt x="42019" y="187704"/>
                      <a:pt x="0" y="145685"/>
                      <a:pt x="0" y="93852"/>
                    </a:cubicBezTo>
                    <a:lnTo>
                      <a:pt x="0" y="93852"/>
                    </a:lnTo>
                    <a:cubicBezTo>
                      <a:pt x="0" y="42019"/>
                      <a:pt x="42019" y="0"/>
                      <a:pt x="93852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66675"/>
                <a:ext cx="1655902" cy="2543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3600" b="1" dirty="0">
                    <a:solidFill>
                      <a:srgbClr val="2A2E3A"/>
                    </a:solidFill>
                    <a:latin typeface="Times New Roman" panose="02020603050405020304" pitchFamily="18" charset="0"/>
                    <a:ea typeface="Helios Bold"/>
                    <a:cs typeface="Times New Roman" panose="02020603050405020304" pitchFamily="18" charset="0"/>
                    <a:sym typeface="Helios Bold"/>
                  </a:rPr>
                  <a:t>Azure Data Factory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3364225"/>
              <a:ext cx="8383006" cy="943999"/>
              <a:chOff x="0" y="0"/>
              <a:chExt cx="1655902" cy="18646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55902" cy="186469"/>
              </a:xfrm>
              <a:custGeom>
                <a:avLst/>
                <a:gdLst/>
                <a:ahLst/>
                <a:cxnLst/>
                <a:rect l="l" t="t" r="r" b="b"/>
                <a:pathLst>
                  <a:path w="1655902" h="186469">
                    <a:moveTo>
                      <a:pt x="93235" y="0"/>
                    </a:moveTo>
                    <a:lnTo>
                      <a:pt x="1562668" y="0"/>
                    </a:lnTo>
                    <a:cubicBezTo>
                      <a:pt x="1587395" y="0"/>
                      <a:pt x="1611110" y="9823"/>
                      <a:pt x="1628595" y="27308"/>
                    </a:cubicBezTo>
                    <a:cubicBezTo>
                      <a:pt x="1646080" y="44793"/>
                      <a:pt x="1655902" y="68507"/>
                      <a:pt x="1655902" y="93235"/>
                    </a:cubicBezTo>
                    <a:lnTo>
                      <a:pt x="1655902" y="93235"/>
                    </a:lnTo>
                    <a:cubicBezTo>
                      <a:pt x="1655902" y="144727"/>
                      <a:pt x="1614160" y="186469"/>
                      <a:pt x="1562668" y="186469"/>
                    </a:cubicBezTo>
                    <a:lnTo>
                      <a:pt x="93235" y="186469"/>
                    </a:lnTo>
                    <a:cubicBezTo>
                      <a:pt x="68507" y="186469"/>
                      <a:pt x="44793" y="176646"/>
                      <a:pt x="27308" y="159161"/>
                    </a:cubicBezTo>
                    <a:cubicBezTo>
                      <a:pt x="9823" y="141676"/>
                      <a:pt x="0" y="117962"/>
                      <a:pt x="0" y="93235"/>
                    </a:cubicBezTo>
                    <a:lnTo>
                      <a:pt x="0" y="93235"/>
                    </a:lnTo>
                    <a:cubicBezTo>
                      <a:pt x="0" y="68507"/>
                      <a:pt x="9823" y="44793"/>
                      <a:pt x="27308" y="27308"/>
                    </a:cubicBezTo>
                    <a:cubicBezTo>
                      <a:pt x="44793" y="9823"/>
                      <a:pt x="68507" y="0"/>
                      <a:pt x="93235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1655902" cy="253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3600" b="1" dirty="0">
                    <a:solidFill>
                      <a:srgbClr val="2A2E3A"/>
                    </a:solidFill>
                    <a:latin typeface="Times New Roman" panose="02020603050405020304" pitchFamily="18" charset="0"/>
                    <a:ea typeface="Helios Bold"/>
                    <a:cs typeface="Times New Roman" panose="02020603050405020304" pitchFamily="18" charset="0"/>
                    <a:sym typeface="Helios Bold"/>
                  </a:rPr>
                  <a:t>Copy Data Activity</a:t>
                </a: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-66675"/>
              <a:ext cx="838300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2A2E3A"/>
                  </a:solidFill>
                  <a:latin typeface="Times New Roman" panose="02020603050405020304" pitchFamily="18" charset="0"/>
                  <a:ea typeface="Helios Bold"/>
                  <a:cs typeface="Times New Roman" panose="02020603050405020304" pitchFamily="18" charset="0"/>
                  <a:sym typeface="Helios Bold"/>
                </a:rPr>
                <a:t>Azure Blob Storage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93926"/>
              <a:ext cx="838300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2A2E3A"/>
                  </a:solidFill>
                  <a:latin typeface="Times New Roman" panose="02020603050405020304" pitchFamily="18" charset="0"/>
                  <a:ea typeface="Helios Bold"/>
                  <a:cs typeface="Times New Roman" panose="02020603050405020304" pitchFamily="18" charset="0"/>
                  <a:sym typeface="Helios Bold"/>
                </a:rPr>
                <a:t>Azure Storage Account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648273"/>
              <a:ext cx="838300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2A2E3A"/>
                  </a:solidFill>
                  <a:latin typeface="Times New Roman" panose="02020603050405020304" pitchFamily="18" charset="0"/>
                  <a:ea typeface="Helios Bold"/>
                  <a:cs typeface="Times New Roman" panose="02020603050405020304" pitchFamily="18" charset="0"/>
                  <a:sym typeface="Helios Bold"/>
                </a:rPr>
                <a:t>Databricks Notebook Activity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8202488" y="4679515"/>
            <a:ext cx="14229745" cy="14229745"/>
          </a:xfrm>
          <a:custGeom>
            <a:avLst/>
            <a:gdLst/>
            <a:ahLst/>
            <a:cxnLst/>
            <a:rect l="l" t="t" r="r" b="b"/>
            <a:pathLst>
              <a:path w="14229745" h="14229745">
                <a:moveTo>
                  <a:pt x="0" y="0"/>
                </a:moveTo>
                <a:lnTo>
                  <a:pt x="14229745" y="0"/>
                </a:lnTo>
                <a:lnTo>
                  <a:pt x="14229745" y="14229745"/>
                </a:lnTo>
                <a:lnTo>
                  <a:pt x="0" y="14229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5732" y="7411696"/>
            <a:ext cx="2875304" cy="2875304"/>
          </a:xfrm>
          <a:custGeom>
            <a:avLst/>
            <a:gdLst/>
            <a:ahLst/>
            <a:cxnLst/>
            <a:rect l="l" t="t" r="r" b="b"/>
            <a:pathLst>
              <a:path w="2875304" h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895600" y="1251871"/>
            <a:ext cx="12368394" cy="1779924"/>
            <a:chOff x="0" y="12705"/>
            <a:chExt cx="16491192" cy="2373232"/>
          </a:xfrm>
        </p:grpSpPr>
        <p:sp>
          <p:nvSpPr>
            <p:cNvPr id="16" name="TextBox 16"/>
            <p:cNvSpPr txBox="1"/>
            <p:nvPr/>
          </p:nvSpPr>
          <p:spPr>
            <a:xfrm>
              <a:off x="406400" y="12705"/>
              <a:ext cx="16084792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72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Klein Bold"/>
                  <a:cs typeface="Times New Roman" panose="02020603050405020304" pitchFamily="18" charset="0"/>
                  <a:sym typeface="Klein Bold"/>
                </a:rPr>
                <a:t>Azure Resources Used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78335"/>
              <a:ext cx="1452168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71143" y="-2736491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4" y="0"/>
                </a:lnTo>
                <a:lnTo>
                  <a:pt x="15978794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9355" y="3959225"/>
            <a:ext cx="6278177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7200" b="1" dirty="0">
                <a:solidFill>
                  <a:srgbClr val="FFFFFF"/>
                </a:solidFill>
                <a:latin typeface="Times New Roman" panose="02020603050405020304" pitchFamily="18" charset="0"/>
                <a:ea typeface="Klein Bold"/>
                <a:cs typeface="Times New Roman" panose="02020603050405020304" pitchFamily="18" charset="0"/>
                <a:sym typeface="Klein Bold"/>
              </a:rPr>
              <a:t>Project 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66522" y="5186231"/>
            <a:ext cx="4292778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2966522" y="6356802"/>
            <a:ext cx="429277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8332028" y="816997"/>
            <a:ext cx="9268989" cy="9248691"/>
            <a:chOff x="0" y="-19049"/>
            <a:chExt cx="12358652" cy="1233158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49"/>
              <a:ext cx="12358652" cy="11079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--Build an automated ETL pipeline by leveraging Azure cloud services for seamless data integration and management.</a:t>
              </a:r>
            </a:p>
            <a:p>
              <a:pPr algn="just">
                <a:lnSpc>
                  <a:spcPts val="3600"/>
                </a:lnSpc>
              </a:pPr>
              <a:endPara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  <a:p>
              <a:pPr algn="just">
                <a:lnSpc>
                  <a:spcPts val="3600"/>
                </a:lnSpc>
              </a:pPr>
              <a:endPara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  <a:p>
              <a:pPr algn="just">
                <a:lnSpc>
                  <a:spcPts val="3600"/>
                </a:lnSpc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--Apply data cleansing and transformation logic using PySpark to ensure accurate and reliable data processing.</a:t>
              </a:r>
            </a:p>
            <a:p>
              <a:pPr algn="just">
                <a:lnSpc>
                  <a:spcPts val="3600"/>
                </a:lnSpc>
              </a:pPr>
              <a:endPara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  <a:p>
              <a:pPr algn="just">
                <a:lnSpc>
                  <a:spcPts val="3600"/>
                </a:lnSpc>
              </a:pPr>
              <a:endPara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  <a:p>
              <a:pPr algn="just">
                <a:lnSpc>
                  <a:spcPts val="3600"/>
                </a:lnSpc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--Optimize storage by saving transformed data in Parquet format, enabling efficient querying and analytics.</a:t>
              </a:r>
            </a:p>
            <a:p>
              <a:pPr algn="just">
                <a:lnSpc>
                  <a:spcPts val="3600"/>
                </a:lnSpc>
              </a:pPr>
              <a:endPara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  <a:p>
              <a:pPr algn="just">
                <a:lnSpc>
                  <a:spcPts val="3600"/>
                </a:lnSpc>
              </a:pPr>
              <a:endPara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endParaRPr>
            </a:p>
            <a:p>
              <a:pPr algn="just">
                <a:lnSpc>
                  <a:spcPts val="3600"/>
                </a:lnSpc>
              </a:pPr>
              <a:r>
                <a:rPr lang="en-US" sz="3200" dirty="0">
                  <a:solidFill>
                    <a:srgbClr val="2A2E3A"/>
                  </a:solidFill>
                  <a:latin typeface="Times New Roman" panose="02020603050405020304" pitchFamily="18" charset="0"/>
                  <a:ea typeface="Helios"/>
                  <a:cs typeface="Times New Roman" panose="02020603050405020304" pitchFamily="18" charset="0"/>
                  <a:sym typeface="Helios"/>
                </a:rPr>
                <a:t>--Enforce strong data quality measures such as deduplication, null value handling, and schema validation.</a:t>
              </a:r>
            </a:p>
            <a:p>
              <a:pPr marL="0" lvl="0" indent="0" algn="just">
                <a:lnSpc>
                  <a:spcPts val="3600"/>
                </a:lnSpc>
                <a:spcBef>
                  <a:spcPct val="0"/>
                </a:spcBef>
              </a:pPr>
              <a:endPara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724317"/>
              <a:ext cx="1235865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8868"/>
            <a:ext cx="9144000" cy="10295868"/>
            <a:chOff x="0" y="0"/>
            <a:chExt cx="2408296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11669"/>
            </a:xfrm>
            <a:custGeom>
              <a:avLst/>
              <a:gdLst/>
              <a:ahLst/>
              <a:cxnLst/>
              <a:rect l="l" t="t" r="r" b="b"/>
              <a:pathLst>
                <a:path w="2408296" h="2711669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006017" y="-2758094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46222" y="2979068"/>
            <a:ext cx="14080697" cy="69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32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Azure Data Factory (Orchestrator):</a:t>
            </a:r>
            <a:r>
              <a: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 ADF will serve as the orchestration tool, defining a pipeline with two stages.</a:t>
            </a:r>
          </a:p>
          <a:p>
            <a:pPr algn="just">
              <a:lnSpc>
                <a:spcPts val="3639"/>
              </a:lnSpc>
            </a:pPr>
            <a:endParaRPr lang="en-US" sz="32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algn="just">
              <a:lnSpc>
                <a:spcPts val="3639"/>
              </a:lnSpc>
            </a:pPr>
            <a:r>
              <a:rPr lang="en-US" sz="32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Copy Activity: </a:t>
            </a:r>
            <a:r>
              <a: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This stage will utilize the Azure Blob Storage or Azure Data Lake Storage linked service to copy the CSV files from the source container to a temporary folder in Azure Storage.</a:t>
            </a:r>
          </a:p>
          <a:p>
            <a:pPr algn="just">
              <a:lnSpc>
                <a:spcPts val="3639"/>
              </a:lnSpc>
            </a:pPr>
            <a:endParaRPr lang="en-US" sz="32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algn="just">
              <a:lnSpc>
                <a:spcPts val="3639"/>
              </a:lnSpc>
            </a:pPr>
            <a:r>
              <a:rPr lang="en-US" sz="32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Databricks Notebook Activity:</a:t>
            </a:r>
            <a:r>
              <a: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 This stage will trigger a Databricks notebook that reads the copied CSV files, transforms them into Parquet format, and writes the new files to the final destination location (e.g., Azure Data Lake Storage Gen2).</a:t>
            </a:r>
          </a:p>
          <a:p>
            <a:pPr algn="just">
              <a:lnSpc>
                <a:spcPts val="3639"/>
              </a:lnSpc>
            </a:pPr>
            <a:endParaRPr lang="en-US" sz="32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  <a:p>
            <a:pPr algn="just">
              <a:lnSpc>
                <a:spcPts val="3639"/>
              </a:lnSpc>
            </a:pPr>
            <a:r>
              <a:rPr lang="en-US" sz="32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Azure Databricks (Data Processing Workspace): </a:t>
            </a:r>
            <a:r>
              <a:rPr lang="en-US" sz="32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Databricks notebooks are used to implement data cleansing, transformation, and schema validation using PySpark. The processed data is then written in Parquet format for optimized storage and analytics.</a:t>
            </a:r>
          </a:p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endParaRPr lang="en-US" sz="3200" dirty="0">
              <a:solidFill>
                <a:srgbClr val="2A2E3A"/>
              </a:solidFill>
              <a:latin typeface="Times New Roman" panose="02020603050405020304" pitchFamily="18" charset="0"/>
              <a:ea typeface="Helios"/>
              <a:cs typeface="Times New Roman" panose="02020603050405020304" pitchFamily="18" charset="0"/>
              <a:sym typeface="Helio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058400" y="523424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9"/>
                </a:lnTo>
                <a:lnTo>
                  <a:pt x="0" y="1821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13679" y="866244"/>
            <a:ext cx="6500368" cy="10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7200" b="1" dirty="0">
                <a:solidFill>
                  <a:srgbClr val="2A2E3A"/>
                </a:solidFill>
                <a:latin typeface="Times New Roman" panose="02020603050405020304" pitchFamily="18" charset="0"/>
                <a:ea typeface="Klein Bold"/>
                <a:cs typeface="Times New Roman" panose="02020603050405020304" pitchFamily="18" charset="0"/>
                <a:sym typeface="Klein Bold"/>
              </a:rPr>
              <a:t>Tools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70843" y="2124037"/>
            <a:ext cx="2538553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endParaRPr lang="en-US" sz="3199" u="none" dirty="0">
              <a:solidFill>
                <a:srgbClr val="FFFFFF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0371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26061" y="4122456"/>
            <a:ext cx="2080186" cy="20801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19223" y="950912"/>
            <a:ext cx="13049553" cy="10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7200" b="1" dirty="0">
                <a:solidFill>
                  <a:srgbClr val="153969"/>
                </a:solidFill>
                <a:latin typeface="Times New Roman" panose="02020603050405020304" pitchFamily="18" charset="0"/>
                <a:ea typeface="Klein Bold"/>
                <a:cs typeface="Times New Roman" panose="02020603050405020304" pitchFamily="18" charset="0"/>
                <a:sym typeface="Klein Bold"/>
              </a:rPr>
              <a:t>Execution Overview</a:t>
            </a:r>
          </a:p>
        </p:txBody>
      </p:sp>
      <p:sp>
        <p:nvSpPr>
          <p:cNvPr id="7" name="AutoShape 7"/>
          <p:cNvSpPr/>
          <p:nvPr/>
        </p:nvSpPr>
        <p:spPr>
          <a:xfrm>
            <a:off x="4231936" y="5143500"/>
            <a:ext cx="1586999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45395" y="6686884"/>
            <a:ext cx="387490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Bronze Zone – 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Raw Data CSV uploaded to Data Lake, stored in original format.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7264" y="6686884"/>
            <a:ext cx="387490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ADFPipeline Orchestration-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 Automates ETL, triggers Databricks notebooks for processing.</a:t>
            </a:r>
          </a:p>
        </p:txBody>
      </p:sp>
      <p:sp>
        <p:nvSpPr>
          <p:cNvPr id="10" name="Freeform 10"/>
          <p:cNvSpPr/>
          <p:nvPr/>
        </p:nvSpPr>
        <p:spPr>
          <a:xfrm>
            <a:off x="5818935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044625" y="4122456"/>
            <a:ext cx="2080186" cy="208018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2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8350443" y="5153024"/>
            <a:ext cx="1587113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9450797" y="6686884"/>
            <a:ext cx="3874907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Silver Zone – 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Cleansing &amp; Transformation: Data cleaned (duplicates, nulls, formats) and stored as Parquet.</a:t>
            </a:r>
          </a:p>
        </p:txBody>
      </p:sp>
      <p:sp>
        <p:nvSpPr>
          <p:cNvPr id="16" name="Freeform 16"/>
          <p:cNvSpPr/>
          <p:nvPr/>
        </p:nvSpPr>
        <p:spPr>
          <a:xfrm>
            <a:off x="9937499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163189" y="4122456"/>
            <a:ext cx="2080186" cy="208018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3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2469065" y="5143500"/>
            <a:ext cx="1586999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3904788" y="6645741"/>
            <a:ext cx="352797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A2E3A"/>
                </a:solidFill>
                <a:latin typeface="Times New Roman" panose="02020603050405020304" pitchFamily="18" charset="0"/>
                <a:ea typeface="Helios Bold"/>
                <a:cs typeface="Times New Roman" panose="02020603050405020304" pitchFamily="18" charset="0"/>
                <a:sym typeface="Helios Bold"/>
              </a:rPr>
              <a:t>GoldZone– </a:t>
            </a:r>
            <a:r>
              <a:rPr lang="en-US" sz="2800" dirty="0">
                <a:solidFill>
                  <a:srgbClr val="2A2E3A"/>
                </a:solidFill>
                <a:latin typeface="Times New Roman" panose="02020603050405020304" pitchFamily="18" charset="0"/>
                <a:ea typeface="Helios"/>
                <a:cs typeface="Times New Roman" panose="02020603050405020304" pitchFamily="18" charset="0"/>
                <a:sym typeface="Helios"/>
              </a:rPr>
              <a:t>Aggregation&amp; Analytics:Business-ready datasets prepared with summaries, joins, and stored for BI use.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4056064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281753" y="4122456"/>
            <a:ext cx="2080186" cy="208018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1256</Words>
  <Application>Microsoft Office PowerPoint</Application>
  <PresentationFormat>Custom</PresentationFormat>
  <Paragraphs>211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Arial</vt:lpstr>
      <vt:lpstr>Arial Black</vt:lpstr>
      <vt:lpstr>Wingdings</vt:lpstr>
      <vt:lpstr>Times New Roman</vt:lpstr>
      <vt:lpstr>Helios</vt:lpstr>
      <vt:lpstr>Klein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dc:creator>theophila murphy S</dc:creator>
  <cp:lastModifiedBy>theophila murphy S</cp:lastModifiedBy>
  <cp:revision>6</cp:revision>
  <dcterms:created xsi:type="dcterms:W3CDTF">2006-08-16T00:00:00Z</dcterms:created>
  <dcterms:modified xsi:type="dcterms:W3CDTF">2025-08-29T09:26:29Z</dcterms:modified>
  <dc:identifier>DAGxFm9fG5g</dc:identifier>
</cp:coreProperties>
</file>